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96" r:id="rId2"/>
    <p:sldMasterId id="2147484008" r:id="rId3"/>
    <p:sldMasterId id="2147484020" r:id="rId4"/>
    <p:sldMasterId id="2147484044" r:id="rId5"/>
    <p:sldMasterId id="2147484056" r:id="rId6"/>
  </p:sldMasterIdLst>
  <p:notesMasterIdLst>
    <p:notesMasterId r:id="rId22"/>
  </p:notesMasterIdLst>
  <p:sldIdLst>
    <p:sldId id="264" r:id="rId7"/>
    <p:sldId id="266" r:id="rId8"/>
    <p:sldId id="273" r:id="rId9"/>
    <p:sldId id="265" r:id="rId10"/>
    <p:sldId id="274" r:id="rId11"/>
    <p:sldId id="263" r:id="rId12"/>
    <p:sldId id="261" r:id="rId13"/>
    <p:sldId id="258" r:id="rId14"/>
    <p:sldId id="262" r:id="rId15"/>
    <p:sldId id="257" r:id="rId16"/>
    <p:sldId id="270" r:id="rId17"/>
    <p:sldId id="268" r:id="rId18"/>
    <p:sldId id="272" r:id="rId19"/>
    <p:sldId id="271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FF0000"/>
    <a:srgbClr val="C1FDCB"/>
    <a:srgbClr val="3333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540" autoAdjust="0"/>
  </p:normalViewPr>
  <p:slideViewPr>
    <p:cSldViewPr>
      <p:cViewPr>
        <p:scale>
          <a:sx n="64" d="100"/>
          <a:sy n="64" d="100"/>
        </p:scale>
        <p:origin x="-181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4116-11B8-4750-81FD-16FA3942C44D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8D9C8-4A8E-4F6B-93D5-4B77C0193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D9C8-4A8E-4F6B-93D5-4B77C01938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8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D9C8-4A8E-4F6B-93D5-4B77C01938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8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D9C8-4A8E-4F6B-93D5-4B77C01938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D9C8-4A8E-4F6B-93D5-4B77C01938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8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5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59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45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147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44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342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7C5DA4-A0EC-45D6-8DCD-3C4492260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799" y="3810000"/>
            <a:ext cx="7100455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68984" cy="424023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760907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773" y="-2"/>
            <a:ext cx="3061855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প্রমাণঃ</a:t>
            </a:r>
            <a:endParaRPr lang="en-US" sz="4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8194134">
            <a:off x="5979869" y="1003946"/>
            <a:ext cx="2213462" cy="2095444"/>
          </a:xfrm>
          <a:prstGeom prst="rt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28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>
            <a:stCxn id="7" idx="2"/>
          </p:cNvCxnSpPr>
          <p:nvPr/>
        </p:nvCxnSpPr>
        <p:spPr>
          <a:xfrm>
            <a:off x="7170020" y="529953"/>
            <a:ext cx="0" cy="15217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4741" y="743805"/>
                <a:ext cx="7696200" cy="1552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(১)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 </m:t>
                    </m:r>
                  </m:oMath>
                </a14:m>
                <a:r>
                  <a:rPr lang="en-US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CBH ও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 </m:t>
                    </m:r>
                  </m:oMath>
                </a14:m>
                <a:r>
                  <a:rPr lang="en-US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en-US" sz="36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সদৃশ</a:t>
                </a:r>
                <a:r>
                  <a:rPr lang="en-US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sz="44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--------(1)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41" y="743805"/>
                <a:ext cx="7696200" cy="1552348"/>
              </a:xfrm>
              <a:prstGeom prst="rect">
                <a:avLst/>
              </a:prstGeom>
              <a:blipFill rotWithShape="1">
                <a:blip r:embed="rId2"/>
                <a:stretch>
                  <a:fillRect l="-2375" t="-5098" b="-10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3022" y="2409572"/>
                <a:ext cx="9448800" cy="1724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(২)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36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ACH ও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36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en-US" sz="36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সদৃশ</a:t>
                </a:r>
                <a:r>
                  <a:rPr lang="en-US" sz="36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14:m>
                  <m:oMath xmlns:m="http://schemas.openxmlformats.org/officeDocument/2006/math">
                    <m:r>
                      <a:rPr lang="en-US" sz="4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48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sz="4800" b="1" i="1" dirty="0">
                            <a:solidFill>
                              <a:srgbClr val="00B050"/>
                            </a:solidFill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en-US" sz="4800" b="1" i="1" dirty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6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--------(2)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22" y="2409572"/>
                <a:ext cx="9448800" cy="1724446"/>
              </a:xfrm>
              <a:prstGeom prst="rect">
                <a:avLst/>
              </a:prstGeom>
              <a:blipFill rotWithShape="1">
                <a:blip r:embed="rId3"/>
                <a:stretch>
                  <a:fillRect l="-2000" t="-4594" b="-10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9773" y="4134018"/>
                <a:ext cx="874914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(৩) </a:t>
                </a:r>
                <a:r>
                  <a:rPr lang="en-US" sz="3600" b="1" dirty="0" err="1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অনুপাত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দুইটি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   a</a:t>
                </a:r>
                <a:r>
                  <a:rPr lang="en-US" sz="3600" b="1" baseline="300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c×e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,b</a:t>
                </a:r>
                <a:r>
                  <a:rPr lang="en-US" sz="3600" b="1" baseline="300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c×d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>
                  <a:defRPr/>
                </a:pPr>
                <a:r>
                  <a:rPr lang="en-US" sz="3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 a</a:t>
                </a:r>
                <a:r>
                  <a:rPr lang="en-US" sz="3600" b="1" baseline="300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+b</a:t>
                </a:r>
                <a:r>
                  <a:rPr lang="en-US" sz="3600" b="1" baseline="300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b="1" dirty="0" err="1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c×e+c×d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         =c(</a:t>
                </a:r>
                <a:r>
                  <a:rPr lang="en-US" sz="3600" b="1" dirty="0" err="1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e+d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)=</a:t>
                </a:r>
                <a:r>
                  <a:rPr lang="en-US" sz="3600" b="1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c</a:t>
                </a:r>
                <a:r>
                  <a:rPr lang="en-US" sz="3600" b="1" baseline="30000" dirty="0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 </a:t>
                </a:r>
                <a:endParaRPr lang="en-US" sz="3600" b="1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c</a:t>
                </a:r>
                <a:r>
                  <a:rPr lang="en-US" sz="3600" b="1" baseline="300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=a</a:t>
                </a:r>
                <a:r>
                  <a:rPr lang="en-US" sz="3600" b="1" baseline="300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+b</a:t>
                </a:r>
                <a:r>
                  <a:rPr lang="en-US" sz="3600" b="1" baseline="30000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[ </a:t>
                </a:r>
                <a:r>
                  <a:rPr lang="en-US" sz="36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প্রমাণিত</a:t>
                </a:r>
                <a:r>
                  <a:rPr lang="en-US" sz="3600" b="1" dirty="0">
                    <a:solidFill>
                      <a:schemeClr val="accent6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]</a:t>
                </a:r>
              </a:p>
              <a:p>
                <a:endParaRPr lang="en-US" sz="3600" b="1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73" y="4134018"/>
                <a:ext cx="8749146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2160" t="-3191" b="-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953000" y="1855064"/>
            <a:ext cx="56110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5794" y="1772933"/>
            <a:ext cx="25630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89618" y="8000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9618" y="214796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1400" y="167039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75418" y="204024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77643" y="205682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65918" y="883364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53793" y="936646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b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5" grpId="0"/>
      <p:bldP spid="16" grpId="0"/>
      <p:bldP spid="2" grpId="0"/>
      <p:bldP spid="9" grpId="0"/>
      <p:bldP spid="10" grpId="0"/>
      <p:bldP spid="17" grpId="0"/>
      <p:bldP spid="18" grpId="0"/>
      <p:bldP spid="3" grpId="0"/>
      <p:bldP spid="5" grpId="0"/>
      <p:bldP spid="6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708212" y="152400"/>
            <a:ext cx="7620000" cy="37338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endParaRPr lang="en-US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সময়ঃ৫ </a:t>
            </a:r>
            <a:r>
              <a:rPr lang="en-US" sz="3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726899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উপপাদ্যটি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বিবৃত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5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4876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		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1066800" y="152400"/>
            <a:ext cx="6934200" cy="2895600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1229" y="924342"/>
            <a:ext cx="35814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সময়ঃ১০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2004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a=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b=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হলে,ত্রিভুজটি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45317" y="-152400"/>
            <a:ext cx="4572000" cy="1905000"/>
          </a:xfrm>
          <a:prstGeom prst="horizontalScroll">
            <a:avLst/>
          </a:prstGeom>
          <a:solidFill>
            <a:schemeClr val="accent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300" y="228600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33600"/>
            <a:ext cx="8763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উপপাদ্যটি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বর্গক্ষেত্রদ্বয়ের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11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1910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কোনক্ষেত্রে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সমকোণী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ত্রিভুজ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অংকন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সম্ভব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latin typeface="NikoshBAN" pitchFamily="2" charset="0"/>
                <a:ea typeface="Verdana" pitchFamily="34" charset="0"/>
                <a:cs typeface="NikoshBAN" pitchFamily="2" charset="0"/>
              </a:rPr>
              <a:t> ?</a:t>
            </a:r>
            <a:endParaRPr lang="en-US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92D050"/>
              </a:solidFill>
              <a:latin typeface="NikoshBAN" pitchFamily="2" charset="0"/>
              <a:ea typeface="Verdana" pitchFamily="34" charset="0"/>
              <a:cs typeface="NikoshBAN" pitchFamily="2" charset="0"/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(ক)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সে.মি.,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সে.মি.,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         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 (খ)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.,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সে.মি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.,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(গ)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.,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সে.মি.,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      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 (ঘ)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সে.মি.,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.,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সে.মি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Verdana" pitchFamily="34" charset="0"/>
                <a:cs typeface="NikoshBAN" pitchFamily="2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691008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en-US" sz="48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     ?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" y="4724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5752563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10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3581400"/>
                <a:ext cx="8991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ABC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ত্রিভুজের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A =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এক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সমকোণ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D ও E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যথাক্রমে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AB ও AC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এর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মধ্যবিন্দু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হলে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প্রমাণ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কর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যে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, 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DE</a:t>
                </a:r>
                <a:r>
                  <a:rPr lang="en-US" sz="3600" baseline="300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2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=CE</a:t>
                </a:r>
                <a:r>
                  <a:rPr lang="en-US" sz="3600" baseline="300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2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+BD</a:t>
                </a:r>
                <a:r>
                  <a:rPr lang="en-US" sz="3600" baseline="30000" dirty="0" smtClean="0">
                    <a:solidFill>
                      <a:srgbClr val="FF0000"/>
                    </a:solidFill>
                    <a:latin typeface="Times New Roman" pitchFamily="18" charset="0"/>
                    <a:ea typeface="Verdana" pitchFamily="34" charset="0"/>
                    <a:cs typeface="Times New Roman" pitchFamily="18" charset="0"/>
                  </a:rPr>
                  <a:t>2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ea typeface="Verdana" pitchFamily="34" charset="0"/>
                    <a:cs typeface="NikoshBAN" pitchFamily="2" charset="0"/>
                  </a:rPr>
                  <a:t>.</a:t>
                </a:r>
                <a:endParaRPr lang="en-US" sz="3600" dirty="0">
                  <a:solidFill>
                    <a:srgbClr val="FF0000"/>
                  </a:solidFill>
                  <a:latin typeface="NikoshBAN" pitchFamily="2" charset="0"/>
                  <a:ea typeface="Verdana" pitchFamily="34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581400"/>
                <a:ext cx="899160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1831" t="-4530" b="-12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-4495800" y="1143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</a:p>
          <a:p>
            <a:pPr algn="ctr"/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14</a:t>
            </a:fld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2352207" y="680803"/>
            <a:ext cx="4648200" cy="2362200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2758190" y="1132872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398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2667000"/>
            <a:ext cx="7620000" cy="40472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39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657601" y="-304801"/>
            <a:ext cx="3200400" cy="441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135" y="3352800"/>
            <a:ext cx="81029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রতন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কুমার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rgbClr val="3333CC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বি,এল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বিদ্যালয়,সিরাজগঞ্জ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০১৯৩২৭৪৬৯২৫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E-mail :ratankumerbl@Gmail.com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sus\Pictures\Pictur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716" y="351019"/>
            <a:ext cx="2590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5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4911"/>
            <a:ext cx="9127761" cy="5663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endParaRPr lang="en-US" sz="9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endParaRPr lang="en-US" sz="7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সময়ঃ৪৫ </a:t>
            </a:r>
            <a:r>
              <a:rPr lang="en-US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6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১২/০৫/২০১৪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239" y="0"/>
            <a:ext cx="9127761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0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sus\Download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3" y="0"/>
            <a:ext cx="4169648" cy="4724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sus\Downloads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970" y="0"/>
            <a:ext cx="4728030" cy="47596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2" name="TextBox 1"/>
          <p:cNvSpPr txBox="1"/>
          <p:nvPr/>
        </p:nvSpPr>
        <p:spPr>
          <a:xfrm>
            <a:off x="0" y="5029200"/>
            <a:ext cx="91440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2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734"/>
            <a:ext cx="9144000" cy="45243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9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291" y="685800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ত্রিভুজটি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করতেপারবে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952665" y="2585264"/>
            <a:ext cx="3085935" cy="2712422"/>
          </a:xfrm>
          <a:prstGeom prst="rtTriangl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565" y="190256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125" y="4345062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50" y="489906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81000"/>
            <a:ext cx="90678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বর্গক্ষেত্রদ্বয়ের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Asus\Desktop\ratan kumer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4267200" cy="36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8194134">
            <a:off x="2306518" y="1428099"/>
            <a:ext cx="3905982" cy="3647349"/>
          </a:xfrm>
          <a:prstGeom prst="rtTriangl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6108" y="2944964"/>
            <a:ext cx="442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1518" y="2883409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B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384" y="109784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9658" y="3237264"/>
            <a:ext cx="205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3886200"/>
                <a:ext cx="9144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বিশেষ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নির্বচনঃ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সমকোণী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n/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 b="1" i="0" smtClean="0">
                        <a:ln/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=90</a:t>
                </a:r>
                <a:r>
                  <a:rPr lang="en-US" sz="3200" b="1" baseline="30000" dirty="0" smtClean="0">
                    <a:ln/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অতিভুজ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 AB=c ,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ea typeface="MS UI Gothic" pitchFamily="34" charset="-128"/>
                    <a:cs typeface="NikoshBAN" pitchFamily="2" charset="0"/>
                  </a:rPr>
                  <a:t>BC=</a:t>
                </a:r>
                <a:r>
                  <a:rPr lang="en-US" sz="3200" b="1" dirty="0" err="1" smtClean="0">
                    <a:ln/>
                    <a:solidFill>
                      <a:srgbClr val="002060"/>
                    </a:solidFill>
                    <a:latin typeface="NikoshBAN" pitchFamily="2" charset="0"/>
                    <a:ea typeface="MS UI Gothic" pitchFamily="34" charset="-128"/>
                    <a:cs typeface="NikoshBAN" pitchFamily="2" charset="0"/>
                  </a:rPr>
                  <a:t>a,AC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ea typeface="MS UI Gothic" pitchFamily="34" charset="-128"/>
                    <a:cs typeface="NikoshBAN" pitchFamily="2" charset="0"/>
                  </a:rPr>
                  <a:t>=b</a:t>
                </a:r>
                <a:r>
                  <a:rPr lang="en-US" sz="3200" b="1" dirty="0" smtClean="0">
                    <a:ln/>
                    <a:solidFill>
                      <a:srgbClr val="002060"/>
                    </a:solidFill>
                    <a:latin typeface="NikoshBAN" pitchFamily="2" charset="0"/>
                    <a:cs typeface="NikoshBAN" pitchFamily="2" charset="0"/>
                  </a:rPr>
                  <a:t>.</a:t>
                </a:r>
                <a:endParaRPr lang="en-US" sz="3200" b="1" dirty="0">
                  <a:ln/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86200"/>
                <a:ext cx="9144000" cy="10772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" name="TextBox 1023"/>
          <p:cNvSpPr txBox="1"/>
          <p:nvPr/>
        </p:nvSpPr>
        <p:spPr>
          <a:xfrm>
            <a:off x="5790911" y="1004312"/>
            <a:ext cx="38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a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2868635" y="1312089"/>
            <a:ext cx="357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4963418"/>
            <a:ext cx="9677400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=AC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+BC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,অর্থাৎ,c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+b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rc 2"/>
          <p:cNvSpPr/>
          <p:nvPr/>
        </p:nvSpPr>
        <p:spPr>
          <a:xfrm rot="8475689">
            <a:off x="3589765" y="-131347"/>
            <a:ext cx="1692408" cy="1545580"/>
          </a:xfrm>
          <a:prstGeom prst="arc">
            <a:avLst>
              <a:gd name="adj1" fmla="val 15727469"/>
              <a:gd name="adj2" fmla="val 0"/>
            </a:avLst>
          </a:prstGeom>
          <a:ln w="5715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384" y="897757"/>
            <a:ext cx="73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90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25" grpId="0"/>
      <p:bldP spid="1024" grpId="0"/>
      <p:bldP spid="1025" grpId="0"/>
      <p:bldP spid="2" grpId="0"/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49305"/>
            <a:ext cx="8915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AB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H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d ও e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9900" y="56256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617" y="3548976"/>
            <a:ext cx="8811491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অংকনঃ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AB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CH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7" name="Right Triangle 6"/>
          <p:cNvSpPr/>
          <p:nvPr/>
        </p:nvSpPr>
        <p:spPr>
          <a:xfrm rot="8194134">
            <a:off x="1972068" y="1255372"/>
            <a:ext cx="3613327" cy="3374501"/>
          </a:xfrm>
          <a:prstGeom prst="rtTriangl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925936" y="475561"/>
            <a:ext cx="10202" cy="24673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2667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26425" y="2941718"/>
            <a:ext cx="872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H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2566165"/>
            <a:ext cx="76101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1194" y="-24462"/>
            <a:ext cx="377537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Arc 15"/>
          <p:cNvSpPr/>
          <p:nvPr/>
        </p:nvSpPr>
        <p:spPr>
          <a:xfrm rot="8342611">
            <a:off x="3104299" y="-273659"/>
            <a:ext cx="1726405" cy="1498440"/>
          </a:xfrm>
          <a:prstGeom prst="arc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959387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14900" y="2863891"/>
            <a:ext cx="10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5/14/2014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Ratan Kumer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5DA4-A0EC-45D6-8DCD-3C4492260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11" grpId="0"/>
      <p:bldP spid="12" grpId="0"/>
      <p:bldP spid="13" grpId="0"/>
      <p:bldP spid="14" grpId="0"/>
      <p:bldP spid="16" grpId="0" animBg="1"/>
      <p:bldP spid="6" grpId="0"/>
      <p:bldP spid="8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443</Words>
  <Application>Microsoft Office PowerPoint</Application>
  <PresentationFormat>On-screen Show (4:3)</PresentationFormat>
  <Paragraphs>127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Office Theme</vt:lpstr>
      <vt:lpstr>Solstice</vt:lpstr>
      <vt:lpstr>Essential</vt:lpstr>
      <vt:lpstr>Horizon</vt:lpstr>
      <vt:lpstr>Angles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179</cp:revision>
  <dcterms:created xsi:type="dcterms:W3CDTF">2014-05-08T03:26:54Z</dcterms:created>
  <dcterms:modified xsi:type="dcterms:W3CDTF">2014-05-19T11:10:58Z</dcterms:modified>
</cp:coreProperties>
</file>